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4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7606B5-FCEB-405B-8334-213BC0A218DC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380A3484-C53B-4982-AF16-537198410735}">
      <dgm:prSet/>
      <dgm:spPr/>
      <dgm:t>
        <a:bodyPr/>
        <a:lstStyle/>
        <a:p>
          <a:r>
            <a:rPr lang="es-CR" b="0" i="0"/>
            <a:t>Cuadros Generales: tienen información detallada.		</a:t>
          </a:r>
          <a:endParaRPr lang="en-US"/>
        </a:p>
      </dgm:t>
    </dgm:pt>
    <dgm:pt modelId="{431B51CB-3870-4DA6-ADEE-58376C7D585E}" type="parTrans" cxnId="{82192A78-D4EB-45E1-9B0E-42DEE8DCEBA6}">
      <dgm:prSet/>
      <dgm:spPr/>
      <dgm:t>
        <a:bodyPr/>
        <a:lstStyle/>
        <a:p>
          <a:endParaRPr lang="en-US"/>
        </a:p>
      </dgm:t>
    </dgm:pt>
    <dgm:pt modelId="{015D3FF4-AECA-4091-95BE-82CF81F6EB6D}" type="sibTrans" cxnId="{82192A78-D4EB-45E1-9B0E-42DEE8DCEBA6}">
      <dgm:prSet/>
      <dgm:spPr/>
      <dgm:t>
        <a:bodyPr/>
        <a:lstStyle/>
        <a:p>
          <a:endParaRPr lang="en-US"/>
        </a:p>
      </dgm:t>
    </dgm:pt>
    <dgm:pt modelId="{966EBF8A-311F-4DFE-B218-292E118B6B24}">
      <dgm:prSet/>
      <dgm:spPr/>
      <dgm:t>
        <a:bodyPr/>
        <a:lstStyle/>
        <a:p>
          <a:r>
            <a:rPr lang="es-CR" b="0" i="0"/>
            <a:t>Cuadros de Resumen: pequeño, facilita el análisis de datos.</a:t>
          </a:r>
          <a:endParaRPr lang="en-US"/>
        </a:p>
      </dgm:t>
    </dgm:pt>
    <dgm:pt modelId="{2EAB18F9-AD4B-4C17-A4E0-B0D022C0F3FC}" type="parTrans" cxnId="{5F0B60F0-601C-4660-811D-E5371AC15564}">
      <dgm:prSet/>
      <dgm:spPr/>
      <dgm:t>
        <a:bodyPr/>
        <a:lstStyle/>
        <a:p>
          <a:endParaRPr lang="en-US"/>
        </a:p>
      </dgm:t>
    </dgm:pt>
    <dgm:pt modelId="{2B2EABF2-45B1-49EA-A53E-077042F7B703}" type="sibTrans" cxnId="{5F0B60F0-601C-4660-811D-E5371AC15564}">
      <dgm:prSet/>
      <dgm:spPr/>
      <dgm:t>
        <a:bodyPr/>
        <a:lstStyle/>
        <a:p>
          <a:endParaRPr lang="en-US"/>
        </a:p>
      </dgm:t>
    </dgm:pt>
    <dgm:pt modelId="{F03A4340-9752-4BA7-877D-EF9419AD33BA}" type="pres">
      <dgm:prSet presAssocID="{A37606B5-FCEB-405B-8334-213BC0A218D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CR"/>
        </a:p>
      </dgm:t>
    </dgm:pt>
    <dgm:pt modelId="{40EE09D9-B1CE-45F2-8086-8781F2545877}" type="pres">
      <dgm:prSet presAssocID="{380A3484-C53B-4982-AF16-537198410735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  <dgm:pt modelId="{83C3EDB1-3608-4381-99C8-60D75F9D1A30}" type="pres">
      <dgm:prSet presAssocID="{015D3FF4-AECA-4091-95BE-82CF81F6EB6D}" presName="spacer" presStyleCnt="0"/>
      <dgm:spPr/>
    </dgm:pt>
    <dgm:pt modelId="{4FB2A5A6-9A68-44A9-A7FF-704CED859EED}" type="pres">
      <dgm:prSet presAssocID="{966EBF8A-311F-4DFE-B218-292E118B6B24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</dgm:ptLst>
  <dgm:cxnLst>
    <dgm:cxn modelId="{850BDAA4-B059-402E-ADFC-B04FE6865E62}" type="presOf" srcId="{380A3484-C53B-4982-AF16-537198410735}" destId="{40EE09D9-B1CE-45F2-8086-8781F2545877}" srcOrd="0" destOrd="0" presId="urn:microsoft.com/office/officeart/2005/8/layout/vList2"/>
    <dgm:cxn modelId="{D58BEEFD-8E61-4D7C-9BAD-551607B4E0C6}" type="presOf" srcId="{A37606B5-FCEB-405B-8334-213BC0A218DC}" destId="{F03A4340-9752-4BA7-877D-EF9419AD33BA}" srcOrd="0" destOrd="0" presId="urn:microsoft.com/office/officeart/2005/8/layout/vList2"/>
    <dgm:cxn modelId="{C4EBCF48-1FA4-4093-9959-2101B77343B4}" type="presOf" srcId="{966EBF8A-311F-4DFE-B218-292E118B6B24}" destId="{4FB2A5A6-9A68-44A9-A7FF-704CED859EED}" srcOrd="0" destOrd="0" presId="urn:microsoft.com/office/officeart/2005/8/layout/vList2"/>
    <dgm:cxn modelId="{82192A78-D4EB-45E1-9B0E-42DEE8DCEBA6}" srcId="{A37606B5-FCEB-405B-8334-213BC0A218DC}" destId="{380A3484-C53B-4982-AF16-537198410735}" srcOrd="0" destOrd="0" parTransId="{431B51CB-3870-4DA6-ADEE-58376C7D585E}" sibTransId="{015D3FF4-AECA-4091-95BE-82CF81F6EB6D}"/>
    <dgm:cxn modelId="{5F0B60F0-601C-4660-811D-E5371AC15564}" srcId="{A37606B5-FCEB-405B-8334-213BC0A218DC}" destId="{966EBF8A-311F-4DFE-B218-292E118B6B24}" srcOrd="1" destOrd="0" parTransId="{2EAB18F9-AD4B-4C17-A4E0-B0D022C0F3FC}" sibTransId="{2B2EABF2-45B1-49EA-A53E-077042F7B703}"/>
    <dgm:cxn modelId="{2F81138E-8888-4E02-823F-688E259AC14F}" type="presParOf" srcId="{F03A4340-9752-4BA7-877D-EF9419AD33BA}" destId="{40EE09D9-B1CE-45F2-8086-8781F2545877}" srcOrd="0" destOrd="0" presId="urn:microsoft.com/office/officeart/2005/8/layout/vList2"/>
    <dgm:cxn modelId="{B4D75AAB-DD54-42EA-B937-C5785F148F08}" type="presParOf" srcId="{F03A4340-9752-4BA7-877D-EF9419AD33BA}" destId="{83C3EDB1-3608-4381-99C8-60D75F9D1A30}" srcOrd="1" destOrd="0" presId="urn:microsoft.com/office/officeart/2005/8/layout/vList2"/>
    <dgm:cxn modelId="{0CA1E065-BF7C-4A62-A6A0-1B9045ED8D90}" type="presParOf" srcId="{F03A4340-9752-4BA7-877D-EF9419AD33BA}" destId="{4FB2A5A6-9A68-44A9-A7FF-704CED859EE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E09D9-B1CE-45F2-8086-8781F2545877}">
      <dsp:nvSpPr>
        <dsp:cNvPr id="0" name=""/>
        <dsp:cNvSpPr/>
      </dsp:nvSpPr>
      <dsp:spPr>
        <a:xfrm>
          <a:off x="0" y="255606"/>
          <a:ext cx="5614987" cy="20779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R" sz="3700" b="0" i="0" kern="1200"/>
            <a:t>Cuadros Generales: tienen información detallada.		</a:t>
          </a:r>
          <a:endParaRPr lang="en-US" sz="3700" kern="1200"/>
        </a:p>
      </dsp:txBody>
      <dsp:txXfrm>
        <a:off x="101436" y="357042"/>
        <a:ext cx="5412115" cy="1875048"/>
      </dsp:txXfrm>
    </dsp:sp>
    <dsp:sp modelId="{4FB2A5A6-9A68-44A9-A7FF-704CED859EED}">
      <dsp:nvSpPr>
        <dsp:cNvPr id="0" name=""/>
        <dsp:cNvSpPr/>
      </dsp:nvSpPr>
      <dsp:spPr>
        <a:xfrm>
          <a:off x="0" y="2440086"/>
          <a:ext cx="5614987" cy="2077920"/>
        </a:xfrm>
        <a:prstGeom prst="roundRect">
          <a:avLst/>
        </a:prstGeom>
        <a:solidFill>
          <a:schemeClr val="accent3">
            <a:hueOff val="11249043"/>
            <a:satOff val="2189"/>
            <a:lumOff val="1176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R" sz="3700" b="0" i="0" kern="1200"/>
            <a:t>Cuadros de Resumen: pequeño, facilita el análisis de datos.</a:t>
          </a:r>
          <a:endParaRPr lang="en-US" sz="3700" kern="1200"/>
        </a:p>
      </dsp:txBody>
      <dsp:txXfrm>
        <a:off x="101436" y="2541522"/>
        <a:ext cx="5412115" cy="1875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3A446B6-2204-48B8-A7C5-606E45BCA1E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BF70932-2C39-4BA6-AA08-EF3AD899CBD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ounded Rectangle 9">
            <a:extLst>
              <a:ext uri="{FF2B5EF4-FFF2-40B4-BE49-F238E27FC236}">
                <a16:creationId xmlns:a16="http://schemas.microsoft.com/office/drawing/2014/main" xmlns="" id="{0FD39269-4644-4CAE-8A56-899A62A9C7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302302A5-B07A-48BB-9A56-89192DCCAB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EA55780-5B1F-4040-AD01-B778D4FDF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965201"/>
            <a:ext cx="3505495" cy="4773612"/>
          </a:xfrm>
        </p:spPr>
        <p:txBody>
          <a:bodyPr anchor="ctr">
            <a:normAutofit/>
          </a:bodyPr>
          <a:lstStyle/>
          <a:p>
            <a:r>
              <a:rPr lang="es-CR">
                <a:solidFill>
                  <a:srgbClr val="EBEBEB"/>
                </a:solidFill>
              </a:rPr>
              <a:t>Clases de Cuadros Estadísticos</a:t>
            </a:r>
          </a:p>
        </p:txBody>
      </p:sp>
      <p:graphicFrame>
        <p:nvGraphicFramePr>
          <p:cNvPr id="5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6443935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790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recibo&#10;&#10;Descripción generada con confianza alta">
            <a:extLst>
              <a:ext uri="{FF2B5EF4-FFF2-40B4-BE49-F238E27FC236}">
                <a16:creationId xmlns:a16="http://schemas.microsoft.com/office/drawing/2014/main" xmlns="" id="{4B000A51-7B29-4C02-A82B-2D8ABCF72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" r="1" b="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xmlns="" id="{8B552A8E-DEF9-4254-BD69-E4D91C6A153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A19ECDC-3CE3-4019-BF77-96420C174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>
            <a:normAutofit/>
          </a:bodyPr>
          <a:lstStyle/>
          <a:p>
            <a:r>
              <a:rPr lang="es-ES" dirty="0"/>
              <a:t>Grafico de barra 100%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639F57D8-EE65-4C42-BDF0-A9433D731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3324141" cy="3809998"/>
          </a:xfrm>
        </p:spPr>
        <p:txBody>
          <a:bodyPr>
            <a:normAutofit/>
          </a:bodyPr>
          <a:lstStyle/>
          <a:p>
            <a:r>
              <a:rPr lang="es-ES" dirty="0"/>
              <a:t>Para comparar las partes en que se divide un todo, para analizar la estructura del total.</a:t>
            </a:r>
          </a:p>
          <a:p>
            <a:r>
              <a:rPr lang="es-ES" dirty="0"/>
              <a:t>No es conveniente cuando hay partes muy grandes o pequeñas.</a:t>
            </a:r>
          </a:p>
        </p:txBody>
      </p:sp>
    </p:spTree>
    <p:extLst>
      <p:ext uri="{BB962C8B-B14F-4D97-AF65-F5344CB8AC3E}">
        <p14:creationId xmlns:p14="http://schemas.microsoft.com/office/powerpoint/2010/main" val="545918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250AB49-1521-425B-9B24-4E28DBD3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&#10;&#10;Descripción generada con confianza alta">
            <a:extLst>
              <a:ext uri="{FF2B5EF4-FFF2-40B4-BE49-F238E27FC236}">
                <a16:creationId xmlns:a16="http://schemas.microsoft.com/office/drawing/2014/main" xmlns="" id="{5D0429C6-6F2F-406F-927C-15EC85623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1680" y="211015"/>
            <a:ext cx="8356209" cy="6646985"/>
          </a:xfrm>
        </p:spPr>
      </p:pic>
    </p:spTree>
    <p:extLst>
      <p:ext uri="{BB962C8B-B14F-4D97-AF65-F5344CB8AC3E}">
        <p14:creationId xmlns:p14="http://schemas.microsoft.com/office/powerpoint/2010/main" val="414289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xmlns="" id="{5E6A537E-C106-45AE-9BBB-3CE5594418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6D3F3B7-282C-4DDC-AD1B-C497F2942B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xmlns="" id="{2FEA51AE-2D18-46BE-B2CA-B90B131689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xmlns="" id="{F918BA52-E4A7-4EEC-898E-C49023767C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Imagen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xmlns="" id="{DCDD7D88-EF15-482C-A483-94B82D79C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451" y="2434630"/>
            <a:ext cx="6495847" cy="259833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9DE8086-3C22-487B-90A0-70F0E07F5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200"/>
              <a:t>Grafico de barras comparativas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1EE414E9-4A25-4D1E-BBFD-BB423DFFD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s-ES" sz="1400"/>
              <a:t>Se usa para: Comparar varias series</a:t>
            </a:r>
          </a:p>
          <a:p>
            <a:r>
              <a:rPr lang="es-ES" sz="1400"/>
              <a:t>Comparación de magnitudes para varios años</a:t>
            </a:r>
          </a:p>
          <a:p>
            <a:endParaRPr lang="es-ES" sz="1400"/>
          </a:p>
        </p:txBody>
      </p:sp>
    </p:spTree>
    <p:extLst>
      <p:ext uri="{BB962C8B-B14F-4D97-AF65-F5344CB8AC3E}">
        <p14:creationId xmlns:p14="http://schemas.microsoft.com/office/powerpoint/2010/main" val="468130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B49AF6B-51D5-481D-8FBF-7F98E7168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xmlns="" id="{EF16C602-12A6-4104-84AA-3FCC1A4E7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5747" y="337625"/>
            <a:ext cx="8539089" cy="6330461"/>
          </a:xfrm>
        </p:spPr>
      </p:pic>
    </p:spTree>
    <p:extLst>
      <p:ext uri="{BB962C8B-B14F-4D97-AF65-F5344CB8AC3E}">
        <p14:creationId xmlns:p14="http://schemas.microsoft.com/office/powerpoint/2010/main" val="2361292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76BDDC1-3B8A-4ED1-9384-28046DA7DFF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xmlns="" id="{A4C54E1D-046B-434B-8B3E-C179D99133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texto, captura de pantalla&#10;&#10;Descripción generada con confianza alta">
            <a:extLst>
              <a:ext uri="{FF2B5EF4-FFF2-40B4-BE49-F238E27FC236}">
                <a16:creationId xmlns:a16="http://schemas.microsoft.com/office/drawing/2014/main" xmlns="" id="{A0439107-549E-4678-B737-5FEF2FDB8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8319" y="1646885"/>
            <a:ext cx="5614835" cy="3411011"/>
          </a:xfrm>
          <a:prstGeom prst="rect">
            <a:avLst/>
          </a:prstGeom>
          <a:effectLst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D62FCDA-81D0-4D28-B17F-CC6E320684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5C4DC97-CC00-4AFD-A598-738303B7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600"/>
              <a:t>Grafico de barras compuestas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7060DDAF-7429-4353-BF5D-C05B777DD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s-ES" dirty="0"/>
              <a:t>Se usa para representar una serie de totales, con información de las partes componentes de cada total.</a:t>
            </a:r>
          </a:p>
        </p:txBody>
      </p:sp>
    </p:spTree>
    <p:extLst>
      <p:ext uri="{BB962C8B-B14F-4D97-AF65-F5344CB8AC3E}">
        <p14:creationId xmlns:p14="http://schemas.microsoft.com/office/powerpoint/2010/main" val="3943535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368FB67-754A-4747-8D5E-B6502FA19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xmlns="" id="{54516770-4421-4739-9476-9933AC1AD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243" y="309489"/>
            <a:ext cx="9136865" cy="6548511"/>
          </a:xfrm>
        </p:spPr>
      </p:pic>
    </p:spTree>
    <p:extLst>
      <p:ext uri="{BB962C8B-B14F-4D97-AF65-F5344CB8AC3E}">
        <p14:creationId xmlns:p14="http://schemas.microsoft.com/office/powerpoint/2010/main" val="2108887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178B009-22F7-40B6-9F9A-235C7F46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Grafico de barras de doble dirección.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B288ABB2-997F-4B1F-9CE6-D3180D848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usa para representar aumentos y disminuciones de una serie. Según característica puede ser barras verticales u horizontales.</a:t>
            </a:r>
          </a:p>
          <a:p>
            <a:endParaRPr lang="es-ES" dirty="0"/>
          </a:p>
          <a:p>
            <a:pPr marL="0" indent="0" algn="ctr">
              <a:buNone/>
            </a:pPr>
            <a:r>
              <a:rPr lang="es-ES" dirty="0"/>
              <a:t>GRAFICO CIRCULAR</a:t>
            </a:r>
          </a:p>
          <a:p>
            <a:r>
              <a:rPr lang="es-ES" dirty="0"/>
              <a:t>Esta forma hace las comparaciones a través de los sectores del circulo. Es otra forma de representar las partes en que se divide en un todo.</a:t>
            </a:r>
          </a:p>
          <a:p>
            <a:r>
              <a:rPr lang="es-ES" dirty="0"/>
              <a:t>Conviene ordenar los sectores de acuerdo a su magnitud. </a:t>
            </a:r>
          </a:p>
          <a:p>
            <a:r>
              <a:rPr lang="es-ES" dirty="0"/>
              <a:t>Se recorre hacia el lado izquierdo.</a:t>
            </a:r>
          </a:p>
        </p:txBody>
      </p:sp>
    </p:spTree>
    <p:extLst>
      <p:ext uri="{BB962C8B-B14F-4D97-AF65-F5344CB8AC3E}">
        <p14:creationId xmlns:p14="http://schemas.microsoft.com/office/powerpoint/2010/main" val="902506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2BFE502-3E9B-4BD4-AD37-4EA93A1FF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xmlns="" id="{56297F94-1D76-4CEA-BF89-238C818B3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693" y="309489"/>
            <a:ext cx="7989254" cy="6095793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E9EE09B3-625A-4CB4-BA60-5DC9E4733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941" y="2250831"/>
            <a:ext cx="2617785" cy="85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43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5DD8847-56B6-4B74-A3DD-A33A8311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, mapa&#10;&#10;Descripción generada con confianza alta">
            <a:extLst>
              <a:ext uri="{FF2B5EF4-FFF2-40B4-BE49-F238E27FC236}">
                <a16:creationId xmlns:a16="http://schemas.microsoft.com/office/drawing/2014/main" xmlns="" id="{AAA50431-B084-45F3-84A4-69D03780A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0831" y="323557"/>
            <a:ext cx="7385538" cy="6260123"/>
          </a:xfrm>
        </p:spPr>
      </p:pic>
    </p:spTree>
    <p:extLst>
      <p:ext uri="{BB962C8B-B14F-4D97-AF65-F5344CB8AC3E}">
        <p14:creationId xmlns:p14="http://schemas.microsoft.com/office/powerpoint/2010/main" val="3731991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agen que contiene plato, blanco, mesa, electrónica&#10;&#10;Descripción generada con confianza muy alta">
            <a:extLst>
              <a:ext uri="{FF2B5EF4-FFF2-40B4-BE49-F238E27FC236}">
                <a16:creationId xmlns:a16="http://schemas.microsoft.com/office/drawing/2014/main" xmlns="" id="{7594FC8B-8CD2-407F-94F1-9C71F5AEC2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 descr="Imagen que contiene plato&#10;&#10;Descripción generada con confianza muy alta">
            <a:extLst>
              <a:ext uri="{FF2B5EF4-FFF2-40B4-BE49-F238E27FC236}">
                <a16:creationId xmlns:a16="http://schemas.microsoft.com/office/drawing/2014/main" xmlns="" id="{DBABC971-8D40-4A4F-AC60-28B9172789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xmlns="" id="{B9C04DC5-313B-4FE4-B868-5672A37641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 descr="Imagen que contiene plato, blanco&#10;&#10;Descripción generada con confianza alta">
            <a:extLst>
              <a:ext uri="{FF2B5EF4-FFF2-40B4-BE49-F238E27FC236}">
                <a16:creationId xmlns:a16="http://schemas.microsoft.com/office/drawing/2014/main" xmlns="" id="{791AE23E-90C9-4963-96E2-8DADBFC3BC0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 descr="Imagen que contiene blanco, agua, interior&#10;&#10;Descripción generada con confianza muy alta">
            <a:extLst>
              <a:ext uri="{FF2B5EF4-FFF2-40B4-BE49-F238E27FC236}">
                <a16:creationId xmlns:a16="http://schemas.microsoft.com/office/drawing/2014/main" xmlns="" id="{C5F93E90-4379-4AAC-B021-E5FA6D974AE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29FDD08-42D8-4AFF-90E5-5DAA5BC4CB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CC86F1E-8E2D-4B0B-BB05-41E8E936CB9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Imagen que contiene texto&#10;&#10;Descripción generada con confianza alta">
            <a:extLst>
              <a:ext uri="{FF2B5EF4-FFF2-40B4-BE49-F238E27FC236}">
                <a16:creationId xmlns:a16="http://schemas.microsoft.com/office/drawing/2014/main" xmlns="" id="{80618D2B-E664-487D-91C6-680FD168B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955392" y="1156697"/>
            <a:ext cx="6275584" cy="4549798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0043B74-97F7-48DD-86D0-3B53C7A41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279" y="1325880"/>
            <a:ext cx="3344020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Diagramas lineales (Escala Aritmetica)</a:t>
            </a:r>
          </a:p>
        </p:txBody>
      </p:sp>
    </p:spTree>
    <p:extLst>
      <p:ext uri="{BB962C8B-B14F-4D97-AF65-F5344CB8AC3E}">
        <p14:creationId xmlns:p14="http://schemas.microsoft.com/office/powerpoint/2010/main" val="1426020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501937C-026D-4A2F-A3F4-2F7D198A6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s-CR"/>
              <a:t>Representación Gráfica</a:t>
            </a:r>
            <a:endParaRPr lang="es-CR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xmlns="" id="{BBCAE590-957C-4262-8A6A-2DBD6E3D0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404" t="37619" r="29726" b="24359"/>
          <a:stretch/>
        </p:blipFill>
        <p:spPr>
          <a:xfrm>
            <a:off x="1980260" y="1581168"/>
            <a:ext cx="8070574" cy="48020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3617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6B22A72-1920-4974-9197-EC34B6CCC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xmlns="" id="{9B019F24-5D46-4CB0-BF03-2D4BAD5D2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54" y="562707"/>
            <a:ext cx="6679300" cy="6077243"/>
          </a:xfrm>
        </p:spPr>
      </p:pic>
    </p:spTree>
    <p:extLst>
      <p:ext uri="{BB962C8B-B14F-4D97-AF65-F5344CB8AC3E}">
        <p14:creationId xmlns:p14="http://schemas.microsoft.com/office/powerpoint/2010/main" val="1299565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E6A537E-C106-45AE-9BBB-3CE5594418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86D3F3B7-282C-4DDC-AD1B-C497F2942B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xmlns="" id="{2FEA51AE-2D18-46BE-B2CA-B90B131689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xmlns="" id="{F918BA52-E4A7-4EEC-898E-C49023767C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7" name="Imagen 6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xmlns="" id="{DBFEBD6C-145D-4939-B32B-9464CCA6D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781" y="2250831"/>
            <a:ext cx="6823517" cy="2968283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F020565-44A9-4228-A41F-37003D154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es-ES" sz="3200"/>
              <a:t>Pictogramas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7B263582-5AD2-46A9-9596-04A05F429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s-ES" sz="1400"/>
              <a:t>Se componen de varias figuras pequeñas del mismo tamaño y arregladas de manera que formen una especie de grafico de barras, su propósito es de atraer la atención del lector.</a:t>
            </a:r>
          </a:p>
        </p:txBody>
      </p:sp>
    </p:spTree>
    <p:extLst>
      <p:ext uri="{BB962C8B-B14F-4D97-AF65-F5344CB8AC3E}">
        <p14:creationId xmlns:p14="http://schemas.microsoft.com/office/powerpoint/2010/main" val="1315437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C508DDE-47A6-4F51-BD9D-4A2B8CD47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, pizarra&#10;&#10;Descripción generada con confianza muy alta">
            <a:extLst>
              <a:ext uri="{FF2B5EF4-FFF2-40B4-BE49-F238E27FC236}">
                <a16:creationId xmlns:a16="http://schemas.microsoft.com/office/drawing/2014/main" xmlns="" id="{2DC507E6-BEAF-4F2D-893F-3EC75AC27C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973" y="886265"/>
            <a:ext cx="9650436" cy="5852160"/>
          </a:xfrm>
        </p:spPr>
      </p:pic>
    </p:spTree>
    <p:extLst>
      <p:ext uri="{BB962C8B-B14F-4D97-AF65-F5344CB8AC3E}">
        <p14:creationId xmlns:p14="http://schemas.microsoft.com/office/powerpoint/2010/main" val="3809913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2F4AA82-5F42-4314-98F1-652123E41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, pizarra&#10;&#10;Descripción generada con confianza muy alta">
            <a:extLst>
              <a:ext uri="{FF2B5EF4-FFF2-40B4-BE49-F238E27FC236}">
                <a16:creationId xmlns:a16="http://schemas.microsoft.com/office/drawing/2014/main" xmlns="" id="{D9A14184-AE2E-4262-BCDE-DD505F3D6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462" y="1192696"/>
            <a:ext cx="9251240" cy="5212586"/>
          </a:xfrm>
        </p:spPr>
      </p:pic>
    </p:spTree>
    <p:extLst>
      <p:ext uri="{BB962C8B-B14F-4D97-AF65-F5344CB8AC3E}">
        <p14:creationId xmlns:p14="http://schemas.microsoft.com/office/powerpoint/2010/main" val="911255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B01C7DC-84B0-4339-B5CB-4E826863D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26270">
            <a:off x="874220" y="1075570"/>
            <a:ext cx="9404723" cy="1400530"/>
          </a:xfrm>
        </p:spPr>
        <p:txBody>
          <a:bodyPr/>
          <a:lstStyle/>
          <a:p>
            <a:pPr algn="ctr"/>
            <a:r>
              <a:rPr lang="es-ES" dirty="0"/>
              <a:t>¡GRACIAS!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400486D-6C1D-4C14-84DB-298480EAE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53" y="3431145"/>
            <a:ext cx="8946541" cy="4195481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“La estadística es la gramática de la ciencia”</a:t>
            </a:r>
          </a:p>
          <a:p>
            <a:pPr marL="0" indent="0">
              <a:buNone/>
            </a:pPr>
            <a:r>
              <a:rPr lang="es-ES" dirty="0"/>
              <a:t>                       -Karl Pearson</a:t>
            </a:r>
          </a:p>
        </p:txBody>
      </p:sp>
    </p:spTree>
    <p:extLst>
      <p:ext uri="{BB962C8B-B14F-4D97-AF65-F5344CB8AC3E}">
        <p14:creationId xmlns:p14="http://schemas.microsoft.com/office/powerpoint/2010/main" val="4068772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B408919-25EA-4FD8-A068-D219192B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Detalles sobre la construcción de </a:t>
            </a:r>
            <a:r>
              <a:rPr lang="es-ES" dirty="0" err="1"/>
              <a:t>graficos</a:t>
            </a:r>
            <a:r>
              <a:rPr lang="es-ES" dirty="0"/>
              <a:t>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93B99422-3F73-4329-97F8-47AECB688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Todo grafico tiene las siguientes partes:</a:t>
            </a:r>
          </a:p>
          <a:p>
            <a:endParaRPr lang="es-ES" dirty="0"/>
          </a:p>
          <a:p>
            <a:r>
              <a:rPr lang="es-ES" dirty="0"/>
              <a:t>1)Titulo</a:t>
            </a:r>
          </a:p>
          <a:p>
            <a:r>
              <a:rPr lang="es-ES" dirty="0"/>
              <a:t>2)Indicación de las escalas y leyendas(Expresar UM)</a:t>
            </a:r>
          </a:p>
          <a:p>
            <a:r>
              <a:rPr lang="es-ES" dirty="0"/>
              <a:t>3)Figuras geométricas que representan los datos</a:t>
            </a:r>
          </a:p>
          <a:p>
            <a:r>
              <a:rPr lang="es-ES" dirty="0"/>
              <a:t>4)Notas al pie en cada caso</a:t>
            </a:r>
          </a:p>
          <a:p>
            <a:r>
              <a:rPr lang="es-ES" dirty="0"/>
              <a:t>5)Fuente</a:t>
            </a:r>
          </a:p>
        </p:txBody>
      </p:sp>
    </p:spTree>
    <p:extLst>
      <p:ext uri="{BB962C8B-B14F-4D97-AF65-F5344CB8AC3E}">
        <p14:creationId xmlns:p14="http://schemas.microsoft.com/office/powerpoint/2010/main" val="422579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99631B4-D147-4E57-80FD-E5F22D971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Gráficos de barras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0661B0C5-F797-4997-ACDB-92497F68F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usan para hacer comparaciones.</a:t>
            </a:r>
          </a:p>
          <a:p>
            <a:endParaRPr lang="es-ES" dirty="0"/>
          </a:p>
          <a:p>
            <a:r>
              <a:rPr lang="es-ES" dirty="0"/>
              <a:t>Barras verticales :</a:t>
            </a:r>
          </a:p>
          <a:p>
            <a:r>
              <a:rPr lang="es-ES" dirty="0"/>
              <a:t>1)Series Cronológicas</a:t>
            </a:r>
          </a:p>
          <a:p>
            <a:r>
              <a:rPr lang="es-ES" dirty="0"/>
              <a:t>2)Datos cuantitativos(distribuciones de frecuencias)</a:t>
            </a:r>
          </a:p>
          <a:p>
            <a:endParaRPr lang="es-ES" dirty="0"/>
          </a:p>
          <a:p>
            <a:r>
              <a:rPr lang="es-ES" dirty="0"/>
              <a:t>Barras horizontales: </a:t>
            </a:r>
          </a:p>
          <a:p>
            <a:r>
              <a:rPr lang="es-ES" dirty="0"/>
              <a:t>1)Datos clasificados de acuerdo a característica cualitativa</a:t>
            </a:r>
          </a:p>
          <a:p>
            <a:r>
              <a:rPr lang="es-ES" dirty="0"/>
              <a:t>2)Datos organizados por subdivisiones geográficas.</a:t>
            </a:r>
          </a:p>
        </p:txBody>
      </p:sp>
    </p:spTree>
    <p:extLst>
      <p:ext uri="{BB962C8B-B14F-4D97-AF65-F5344CB8AC3E}">
        <p14:creationId xmlns:p14="http://schemas.microsoft.com/office/powerpoint/2010/main" val="2454280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6A206C4-4F61-402A-9B5B-5B6E3587C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Hay cinco tipos de gráficos de barras: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33A3585E-0125-4B42-9B2C-22E177832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A) Grafico corriente de barras.</a:t>
            </a:r>
          </a:p>
          <a:p>
            <a:r>
              <a:rPr lang="es-ES" dirty="0"/>
              <a:t>B) Grafico de barra 100%.</a:t>
            </a:r>
          </a:p>
          <a:p>
            <a:r>
              <a:rPr lang="es-ES" dirty="0"/>
              <a:t>C) Grafico de barras comparativas.</a:t>
            </a:r>
          </a:p>
          <a:p>
            <a:r>
              <a:rPr lang="es-ES" dirty="0"/>
              <a:t>D)Grafico de barras compuestas.</a:t>
            </a:r>
          </a:p>
          <a:p>
            <a:r>
              <a:rPr lang="es-ES" dirty="0"/>
              <a:t>E)Grafico de barras de doble dirección.</a:t>
            </a:r>
          </a:p>
        </p:txBody>
      </p:sp>
    </p:spTree>
    <p:extLst>
      <p:ext uri="{BB962C8B-B14F-4D97-AF65-F5344CB8AC3E}">
        <p14:creationId xmlns:p14="http://schemas.microsoft.com/office/powerpoint/2010/main" val="146986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109C3C2-C0A8-4559-8462-8007573DF44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31">
            <a:extLst>
              <a:ext uri="{FF2B5EF4-FFF2-40B4-BE49-F238E27FC236}">
                <a16:creationId xmlns:a16="http://schemas.microsoft.com/office/drawing/2014/main" xmlns="" id="{D6CEF2A9-EF08-4FB3-AFFB-C5F77AB6E0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xmlns="" id="{4C535542-B72A-4DE0-BE5A-5EA00508C77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30" name="Marcador de contenido 4" descr="Imagen que contiene texto, recibo&#10;&#10;Descripción generada con confianza alta">
            <a:extLst>
              <a:ext uri="{FF2B5EF4-FFF2-40B4-BE49-F238E27FC236}">
                <a16:creationId xmlns:a16="http://schemas.microsoft.com/office/drawing/2014/main" xmlns="" id="{FC810395-EDF7-4153-903A-71F4DD4A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813" y="647698"/>
            <a:ext cx="5020247" cy="5562601"/>
          </a:xfrm>
          <a:prstGeom prst="rect">
            <a:avLst/>
          </a:prstGeom>
          <a:effectLst/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11DF0705-615B-4CF3-A16F-8C14680D8B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FB5943C-61BB-4B7A-A59B-671B1E1F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600"/>
              <a:t>Grafico corriente de barras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71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64D0BED-879C-4C1C-AEDC-84D4CA3B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exto&#10;&#10;Descripción generada con confianza alta">
            <a:extLst>
              <a:ext uri="{FF2B5EF4-FFF2-40B4-BE49-F238E27FC236}">
                <a16:creationId xmlns:a16="http://schemas.microsoft.com/office/drawing/2014/main" xmlns="" id="{BF365D6D-BD86-448E-BD1B-165E9FD34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167" y="561703"/>
            <a:ext cx="7342467" cy="6296297"/>
          </a:xfrm>
        </p:spPr>
      </p:pic>
    </p:spTree>
    <p:extLst>
      <p:ext uri="{BB962C8B-B14F-4D97-AF65-F5344CB8AC3E}">
        <p14:creationId xmlns:p14="http://schemas.microsoft.com/office/powerpoint/2010/main" val="2679330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1D08ECF-AF96-494E-B0E9-A9EF21BB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captura de pantalla&#10;&#10;Descripción generada con confianza alta">
            <a:extLst>
              <a:ext uri="{FF2B5EF4-FFF2-40B4-BE49-F238E27FC236}">
                <a16:creationId xmlns:a16="http://schemas.microsoft.com/office/drawing/2014/main" xmlns="" id="{9B87CCAB-BEB7-4B2E-913B-0C93259816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4103" y="1041992"/>
            <a:ext cx="7283302" cy="5092994"/>
          </a:xfrm>
        </p:spPr>
      </p:pic>
    </p:spTree>
    <p:extLst>
      <p:ext uri="{BB962C8B-B14F-4D97-AF65-F5344CB8AC3E}">
        <p14:creationId xmlns:p14="http://schemas.microsoft.com/office/powerpoint/2010/main" val="1349890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729CA01-86F1-4106-9AB8-3A6995E17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xmlns="" id="{EB96CE4C-EE85-4A8C-BB9A-D7AF43A4EC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1302" y="1403498"/>
            <a:ext cx="6039293" cy="5001784"/>
          </a:xfrm>
        </p:spPr>
      </p:pic>
    </p:spTree>
    <p:extLst>
      <p:ext uri="{BB962C8B-B14F-4D97-AF65-F5344CB8AC3E}">
        <p14:creationId xmlns:p14="http://schemas.microsoft.com/office/powerpoint/2010/main" val="10191104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1064</TotalTime>
  <Words>345</Words>
  <Application>Microsoft Office PowerPoint</Application>
  <PresentationFormat>Panorámica</PresentationFormat>
  <Paragraphs>50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Century Gothic</vt:lpstr>
      <vt:lpstr>Wingdings 3</vt:lpstr>
      <vt:lpstr>Ion</vt:lpstr>
      <vt:lpstr>Clases de Cuadros Estadísticos</vt:lpstr>
      <vt:lpstr>Representación Gráfica</vt:lpstr>
      <vt:lpstr>Detalles sobre la construcción de graficos.</vt:lpstr>
      <vt:lpstr>Gráficos de barras</vt:lpstr>
      <vt:lpstr>Hay cinco tipos de gráficos de barras:</vt:lpstr>
      <vt:lpstr>Grafico corriente de barras</vt:lpstr>
      <vt:lpstr>Presentación de PowerPoint</vt:lpstr>
      <vt:lpstr>Presentación de PowerPoint</vt:lpstr>
      <vt:lpstr>Presentación de PowerPoint</vt:lpstr>
      <vt:lpstr>Grafico de barra 100%</vt:lpstr>
      <vt:lpstr>Presentación de PowerPoint</vt:lpstr>
      <vt:lpstr>Grafico de barras comparativas</vt:lpstr>
      <vt:lpstr>Presentación de PowerPoint</vt:lpstr>
      <vt:lpstr>Grafico de barras compuestas</vt:lpstr>
      <vt:lpstr>Presentación de PowerPoint</vt:lpstr>
      <vt:lpstr>Grafico de barras de doble dirección.</vt:lpstr>
      <vt:lpstr>Presentación de PowerPoint</vt:lpstr>
      <vt:lpstr>Presentación de PowerPoint</vt:lpstr>
      <vt:lpstr>Diagramas lineales (Escala Aritmetica)</vt:lpstr>
      <vt:lpstr>Presentación de PowerPoint</vt:lpstr>
      <vt:lpstr>Pictogramas</vt:lpstr>
      <vt:lpstr>Presentación de PowerPoint</vt:lpstr>
      <vt:lpstr>Presentación de PowerPoint</vt:lpstr>
      <vt:lpstr>¡GRACIAS!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Estadística Descriptiva</dc:title>
  <dc:creator>Joselyn Dubois</dc:creator>
  <cp:lastModifiedBy>FAMILIA GOMEZ</cp:lastModifiedBy>
  <cp:revision>30</cp:revision>
  <dcterms:created xsi:type="dcterms:W3CDTF">2018-02-05T14:53:45Z</dcterms:created>
  <dcterms:modified xsi:type="dcterms:W3CDTF">2020-06-05T04:55:22Z</dcterms:modified>
</cp:coreProperties>
</file>